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2" r:id="rId2"/>
    <p:sldId id="302" r:id="rId3"/>
    <p:sldId id="345" r:id="rId4"/>
    <p:sldId id="409" r:id="rId5"/>
    <p:sldId id="426" r:id="rId6"/>
    <p:sldId id="427" r:id="rId7"/>
    <p:sldId id="346" r:id="rId8"/>
    <p:sldId id="347" r:id="rId9"/>
    <p:sldId id="429" r:id="rId10"/>
    <p:sldId id="430" r:id="rId11"/>
    <p:sldId id="431" r:id="rId12"/>
    <p:sldId id="432" r:id="rId13"/>
    <p:sldId id="433" r:id="rId14"/>
    <p:sldId id="434" r:id="rId15"/>
    <p:sldId id="348" r:id="rId16"/>
    <p:sldId id="428" r:id="rId17"/>
    <p:sldId id="412" r:id="rId18"/>
    <p:sldId id="413" r:id="rId19"/>
    <p:sldId id="414" r:id="rId20"/>
    <p:sldId id="399" r:id="rId21"/>
    <p:sldId id="424" r:id="rId22"/>
    <p:sldId id="425" r:id="rId23"/>
    <p:sldId id="423" r:id="rId24"/>
    <p:sldId id="408" r:id="rId25"/>
    <p:sldId id="415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D1AB2-1E52-4454-BCEE-9054C007360F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D87E1-FBE1-4318-A64C-658158339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936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B5B66-5FF8-4871-9FDA-E245DCA4E581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D1CD0-B6EC-4FCC-A098-B065C4933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25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89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05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4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05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52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08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14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4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3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85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1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3320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33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1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48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8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69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25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59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4D1CD0-B6EC-4FCC-A098-B065C4933A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58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Systems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Systems Engineering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Systems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Systems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Computer Systems Engineering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Computer Systems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F66FA-1D38-4225-99EF-DA3E159AA04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10593" y="375373"/>
            <a:ext cx="9962865" cy="44624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1</a:t>
            </a:fld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549" y="0"/>
            <a:ext cx="1660501" cy="119699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/>
          <p:nvPr/>
        </p:nvSpPr>
        <p:spPr>
          <a:xfrm>
            <a:off x="3381756" y="223210"/>
            <a:ext cx="5428488" cy="7505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Asif Ali</a:t>
            </a:r>
          </a:p>
        </p:txBody>
      </p:sp>
      <p:sp useBgFill="1">
        <p:nvSpPr>
          <p:cNvPr id="23" name="Title 1"/>
          <p:cNvSpPr txBox="1"/>
          <p:nvPr/>
        </p:nvSpPr>
        <p:spPr>
          <a:xfrm>
            <a:off x="2547015" y="1433655"/>
            <a:ext cx="7396089" cy="2580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Applied Physics</a:t>
            </a:r>
          </a:p>
          <a:p>
            <a:pPr algn="ctr"/>
            <a:r>
              <a:rPr lang="en-US" b="1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Lab:05</a:t>
            </a:r>
            <a:endParaRPr lang="en-US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ubtitle 2"/>
          <p:cNvSpPr txBox="1"/>
          <p:nvPr/>
        </p:nvSpPr>
        <p:spPr>
          <a:xfrm>
            <a:off x="4557395" y="3735705"/>
            <a:ext cx="4806413" cy="15487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Instructor:Engr. Asif Ali</a:t>
            </a:r>
          </a:p>
          <a:p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B.E(CS) QUEST) Nawab Shah</a:t>
            </a:r>
          </a:p>
          <a:p>
            <a:r>
              <a:rPr lang="en-US" sz="2400" b="1" dirty="0" smtClean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MS(CS), SIBAU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capacitor works?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63919" y="6393796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 descr="How capacitor work3"/>
          <p:cNvPicPr>
            <a:picLocks noGrp="1" noChangeAspect="1"/>
          </p:cNvPicPr>
          <p:nvPr>
            <p:ph idx="1"/>
          </p:nvPr>
        </p:nvPicPr>
        <p:blipFill>
          <a:blip r:embed="rId4"/>
          <a:srcRect t="-11990"/>
          <a:stretch>
            <a:fillRect/>
          </a:stretch>
        </p:blipFill>
        <p:spPr>
          <a:xfrm>
            <a:off x="0" y="1056640"/>
            <a:ext cx="11889740" cy="4744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4478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capacitor works?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63919" y="6393796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How capacitor work4"/>
          <p:cNvPicPr>
            <a:picLocks noChangeAspect="1"/>
          </p:cNvPicPr>
          <p:nvPr/>
        </p:nvPicPr>
        <p:blipFill>
          <a:blip r:embed="rId4"/>
          <a:srcRect t="9535"/>
          <a:stretch>
            <a:fillRect/>
          </a:stretch>
        </p:blipFill>
        <p:spPr>
          <a:xfrm>
            <a:off x="114935" y="1642110"/>
            <a:ext cx="11972290" cy="4542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4478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Meassuring Voltages of Capacitor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63919" y="6393796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Meassuring capacitance"/>
          <p:cNvPicPr>
            <a:picLocks noChangeAspect="1"/>
          </p:cNvPicPr>
          <p:nvPr/>
        </p:nvPicPr>
        <p:blipFill>
          <a:blip r:embed="rId4"/>
          <a:srcRect t="11321"/>
          <a:stretch>
            <a:fillRect/>
          </a:stretch>
        </p:blipFill>
        <p:spPr>
          <a:xfrm>
            <a:off x="175260" y="1729105"/>
            <a:ext cx="13686790" cy="4650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8699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Meassuring Voltages 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63919" y="6393796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2" descr="Meassuring capcitance"/>
          <p:cNvPicPr>
            <a:picLocks noGrp="1" noChangeAspect="1"/>
          </p:cNvPicPr>
          <p:nvPr>
            <p:ph idx="1"/>
          </p:nvPr>
        </p:nvPicPr>
        <p:blipFill>
          <a:blip r:embed="rId4"/>
          <a:srcRect t="12564"/>
          <a:stretch>
            <a:fillRect/>
          </a:stretch>
        </p:blipFill>
        <p:spPr>
          <a:xfrm>
            <a:off x="1029970" y="2113915"/>
            <a:ext cx="9892030" cy="3804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13740" y="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Capacitor works? 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63919" y="6393796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Capacitor with LED and resistor"/>
          <p:cNvPicPr>
            <a:picLocks noGrp="1" noChangeAspect="1"/>
          </p:cNvPicPr>
          <p:nvPr>
            <p:ph idx="1"/>
          </p:nvPr>
        </p:nvPicPr>
        <p:blipFill>
          <a:blip r:embed="rId4"/>
          <a:srcRect t="14096"/>
          <a:stretch>
            <a:fillRect/>
          </a:stretch>
        </p:blipFill>
        <p:spPr>
          <a:xfrm>
            <a:off x="510540" y="1674495"/>
            <a:ext cx="10005060" cy="4304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01504" y="375373"/>
            <a:ext cx="9945019" cy="671318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32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 used in Capacitors</a:t>
            </a:r>
            <a:endParaRPr lang="en-US" sz="3200" b="1" u="sng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15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13854" y="902524"/>
            <a:ext cx="4344410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Ceramic Capacitors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Film Capacitors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Film Capacitors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Electrolytic Capacitors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Ceramic capacitors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Film capacitors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 capacitors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Electrolytic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capacitors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Applications of Capacitors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Used in larged building for maintaining power factor</a:t>
            </a:r>
          </a:p>
          <a:p>
            <a:r>
              <a:rPr lang="en-US"/>
              <a:t>Used in conversion from AC to DC power.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build="p"/>
      <p:bldP spid="6" grpI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01504" y="375373"/>
            <a:ext cx="9945019" cy="671318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Capacitors in </a:t>
            </a:r>
            <a:r>
              <a:rPr lang="en-GB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17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-296008" y="1196990"/>
            <a:ext cx="799939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series connected capacitors, the charging current ( 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) flowing through the capacitors is 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same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for all capacitors as it only has one path to follow.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Then, Capacitors in Series all have the same current flowing through them as 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 i1 = i2 = i3 etc.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capacitor will store the same amount of electrical charge, Q on its plates regardless of its capacitance. 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                                    Q</a:t>
            </a:r>
            <a:r>
              <a:rPr lang="en-US" sz="2400" baseline="-25000" dirty="0" smtClean="0"/>
              <a:t>T</a:t>
            </a:r>
            <a:r>
              <a:rPr lang="en-US" sz="2400" dirty="0"/>
              <a:t> = Q</a:t>
            </a:r>
            <a:r>
              <a:rPr lang="en-US" sz="2400" baseline="-25000" dirty="0"/>
              <a:t>1</a:t>
            </a:r>
            <a:r>
              <a:rPr lang="en-US" sz="2400" dirty="0"/>
              <a:t> = Q</a:t>
            </a:r>
            <a:r>
              <a:rPr lang="en-US" sz="2400" baseline="-25000" dirty="0"/>
              <a:t>2</a:t>
            </a:r>
            <a:r>
              <a:rPr lang="en-US" sz="2400" dirty="0"/>
              <a:t> = Q</a:t>
            </a:r>
            <a:r>
              <a:rPr lang="en-US" sz="2400" baseline="-25000" dirty="0"/>
              <a:t>3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299" y="1361515"/>
            <a:ext cx="3762375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01504" y="375373"/>
            <a:ext cx="9945019" cy="671318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Capacitors in </a:t>
            </a:r>
            <a:r>
              <a:rPr lang="en-GB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0" y="2021715"/>
            <a:ext cx="3762375" cy="3429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819" y="2021715"/>
            <a:ext cx="4997540" cy="2997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01504" y="375373"/>
            <a:ext cx="9945019" cy="671318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Capacitors in </a:t>
            </a:r>
            <a:r>
              <a:rPr lang="en-GB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-296008" y="1196990"/>
            <a:ext cx="7999397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parallel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capacitors,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charging current ( 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) flowing through the capacitors is the different for all capacitors.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Then, Capacitors in Series all have the same voltages flowing through them 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V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 v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 v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= v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etc.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capacitor will store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of electrical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charge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                                    Q</a:t>
            </a:r>
            <a:r>
              <a:rPr lang="en-US" sz="2400" baseline="-25000" dirty="0" smtClean="0"/>
              <a:t>T</a:t>
            </a:r>
            <a:r>
              <a:rPr lang="en-US" sz="2400" dirty="0"/>
              <a:t> = </a:t>
            </a:r>
            <a:r>
              <a:rPr lang="en-US" sz="2400" dirty="0" smtClean="0"/>
              <a:t>Q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+Q</a:t>
            </a:r>
            <a:r>
              <a:rPr lang="en-US" sz="2400" baseline="-25000" dirty="0" smtClean="0"/>
              <a:t>2</a:t>
            </a:r>
            <a:r>
              <a:rPr lang="en-US" sz="2400" dirty="0"/>
              <a:t> </a:t>
            </a:r>
            <a:r>
              <a:rPr lang="en-US" sz="2400" dirty="0" smtClean="0"/>
              <a:t>+Q</a:t>
            </a:r>
            <a:r>
              <a:rPr lang="en-US" sz="2400" baseline="-25000" dirty="0" smtClean="0"/>
              <a:t>3</a:t>
            </a:r>
          </a:p>
          <a:p>
            <a:pPr lvl="6" indent="0" algn="just">
              <a:lnSpc>
                <a:spcPct val="150000"/>
              </a:lnSpc>
              <a:buFont typeface="Courier New" panose="02070309020205020404" pitchFamily="49" charset="0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C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C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+ C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890" y="1422064"/>
            <a:ext cx="3867150" cy="1952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38654" y="375373"/>
            <a:ext cx="8783515" cy="565404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/>
          <p:nvPr/>
        </p:nvSpPr>
        <p:spPr>
          <a:xfrm>
            <a:off x="354394" y="648550"/>
            <a:ext cx="10515600" cy="4665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&amp; Passive elements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How capacitor works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materials used in capacitors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Capacitors in Series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Capacitors in </a:t>
            </a: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Parallel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Footer Placeholder 14"/>
          <p:cNvSpPr txBox="1"/>
          <p:nvPr/>
        </p:nvSpPr>
        <p:spPr>
          <a:xfrm>
            <a:off x="354394" y="6492856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Engr. 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4427"/>
            <a:ext cx="12192000" cy="5098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21</a:t>
            </a:fld>
            <a:endParaRPr lang="en-US"/>
          </a:p>
        </p:txBody>
      </p:sp>
      <p:pic>
        <p:nvPicPr>
          <p:cNvPr id="5" name="Content Placeholder 4" descr="Equation-Formulas-for-Resistance-Capacitance-Inductance-in-Series-Parallel-Connection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10" y="365125"/>
            <a:ext cx="11895455" cy="5812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Capacitors in Series and Parallel circuit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4" descr="Comparision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0105" y="1506220"/>
            <a:ext cx="8152765" cy="4271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Series and Parallel circuit of Capacitors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capacitors in Series and Parallel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455" y="1589405"/>
            <a:ext cx="8467725" cy="4108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8288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used for Series Capacitors:</a:t>
            </a:r>
            <a:endParaRPr lang="en-US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24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5486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6780"/>
                <a:gridCol w="3080385"/>
                <a:gridCol w="3035300"/>
                <a:gridCol w="2223135"/>
              </a:tblGrid>
              <a:tr h="82296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C1 (Larger Capacitance)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C2 (Smaller Capacitance)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en-GB" sz="1800" dirty="0">
                          <a:effectLst/>
                        </a:rPr>
                        <a:t>Total Capacitance </a:t>
                      </a:r>
                      <a:endParaRPr lang="en-US" alt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681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9550" algn="l"/>
                          <a:tab pos="646430" algn="ctr"/>
                        </a:tabLs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r>
                        <a:rPr lang="en-GB" sz="1000">
                          <a:effectLst/>
                        </a:rPr>
                        <a:t>meas</a:t>
                      </a:r>
                      <a:r>
                        <a:rPr lang="en-GB" sz="1600">
                          <a:effectLst/>
                        </a:rPr>
                        <a:t> (µF)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681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ΔV (v)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681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Q</a:t>
                      </a:r>
                      <a:r>
                        <a:rPr lang="en-GB" sz="1000">
                          <a:effectLst/>
                        </a:rPr>
                        <a:t>calc  (µC)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681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Ecalc (µ</a:t>
                      </a:r>
                      <a:r>
                        <a:rPr lang="en-US" altLang="en-GB" sz="1600">
                          <a:effectLst/>
                        </a:rPr>
                        <a:t> </a:t>
                      </a:r>
                      <a:r>
                        <a:rPr lang="en-GB" sz="1600">
                          <a:effectLst/>
                        </a:rPr>
                        <a:t>J)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01504" y="375373"/>
            <a:ext cx="9962865" cy="446244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used for Parallel Capacitors:</a:t>
            </a:r>
            <a:endParaRPr lang="en-US" sz="3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25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652881"/>
              </p:ext>
            </p:extLst>
          </p:nvPr>
        </p:nvGraphicFramePr>
        <p:xfrm>
          <a:off x="1018662" y="1691112"/>
          <a:ext cx="8855098" cy="40802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9680"/>
                <a:gridCol w="2363638"/>
                <a:gridCol w="2547269"/>
                <a:gridCol w="2214511"/>
              </a:tblGrid>
              <a:tr h="13545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dirty="0">
                          <a:effectLst/>
                        </a:rPr>
                        <a:t>C1 (Larger Capacitance)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C2 (Smaller Capacitance)</a:t>
                      </a:r>
                      <a:endParaRPr lang="en-US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000" dirty="0" err="1" smtClean="0">
                          <a:effectLst/>
                        </a:rPr>
                        <a:t>Cp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681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09550" algn="l"/>
                          <a:tab pos="646430" algn="ctr"/>
                        </a:tabLst>
                      </a:pPr>
                      <a:r>
                        <a:rPr lang="en-GB" sz="1600">
                          <a:effectLst/>
                        </a:rPr>
                        <a:t>C</a:t>
                      </a:r>
                      <a:r>
                        <a:rPr lang="en-GB" sz="1000">
                          <a:effectLst/>
                        </a:rPr>
                        <a:t>meas</a:t>
                      </a:r>
                      <a:r>
                        <a:rPr lang="en-GB" sz="1600">
                          <a:effectLst/>
                        </a:rPr>
                        <a:t> (µF)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681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ΔV (v)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681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Q</a:t>
                      </a:r>
                      <a:r>
                        <a:rPr lang="en-GB" sz="1000">
                          <a:effectLst/>
                        </a:rPr>
                        <a:t>calc  (µC)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6814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Ecalc (µJ)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0250" y="3072113"/>
            <a:ext cx="105582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01504" y="375373"/>
            <a:ext cx="9962865" cy="446244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-15899" y="6360442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29762" y="1460599"/>
            <a:ext cx="10743370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of this Lab is to understand the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series and parallel connections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capacitors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01504" y="375373"/>
            <a:ext cx="9962865" cy="446244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Active and Passive elements</a:t>
            </a:r>
            <a:endParaRPr 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-15899" y="6360442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29763" y="1460599"/>
            <a:ext cx="788083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Active Elements: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active component is an electronic component which supplies energy to a circuit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Generator and Batteries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Passive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passive component is an electronic component which can only receive energy, which it can either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absorb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store it in an electric field or a magnetic field. Passive elements do not need any form of electrical power to operate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800100" lvl="1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Resistors-Inductors-Capacitors-Transformers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Asif Ali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Capacitor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Capacit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398905"/>
            <a:ext cx="10678160" cy="5459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Capacitors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13F66FA-1D38-4225-99EF-DA3E159AA04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Capacitor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65" y="1547495"/>
            <a:ext cx="7390765" cy="4337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60500" y="365125"/>
            <a:ext cx="9693299" cy="628689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Capacitor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54394" y="1413814"/>
            <a:ext cx="7728557" cy="2737583"/>
          </a:xfrm>
        </p:spPr>
        <p:txBody>
          <a:bodyPr>
            <a:noAutofit/>
          </a:bodyPr>
          <a:lstStyle/>
          <a:p>
            <a:pPr marL="800100" lvl="1" indent="-342900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Capacitors are simple passive device that can store an electrical charge on their plates when connected to a voltage source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00100" lvl="1" indent="-342900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its basic form, a capacitor consists of two conductive (metal) plates which are not connected or touching each other, but are electrically separated either by air or by some form of a good insulating material such as waxed paper, mica, ceramic, plastic or some form of a liquid gel as used in electrolytic capacitors.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 fontAlgn="base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insulating layer between a capacitors plates is commonly called the Dielectric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54394" y="6410941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853" y="1849155"/>
            <a:ext cx="3700732" cy="3499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15589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capacitor works?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63919" y="6393796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Content Placeholder 1" descr="How capacitor works"/>
          <p:cNvPicPr>
            <a:picLocks noGrp="1" noChangeAspect="1"/>
          </p:cNvPicPr>
          <p:nvPr>
            <p:ph idx="1"/>
          </p:nvPr>
        </p:nvPicPr>
        <p:blipFill>
          <a:blip r:embed="rId4"/>
          <a:srcRect t="10471"/>
          <a:stretch>
            <a:fillRect/>
          </a:stretch>
        </p:blipFill>
        <p:spPr>
          <a:xfrm>
            <a:off x="838200" y="1871980"/>
            <a:ext cx="10038715" cy="4093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8763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capacitor works?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60501" cy="11969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0"/>
            <a:ext cx="1660501" cy="1196990"/>
          </a:xfrm>
          <a:prstGeom prst="rect">
            <a:avLst/>
          </a:prstGeom>
        </p:spPr>
      </p:pic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F66FA-1D38-4225-99EF-DA3E159AA041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6380139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1196990"/>
            <a:ext cx="12192000" cy="13648"/>
          </a:xfrm>
          <a:prstGeom prst="line">
            <a:avLst/>
          </a:prstGeom>
          <a:ln w="7620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4"/>
          <p:cNvSpPr txBox="1"/>
          <p:nvPr/>
        </p:nvSpPr>
        <p:spPr>
          <a:xfrm>
            <a:off x="363919" y="6393796"/>
            <a:ext cx="2266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i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Engr. </a:t>
            </a:r>
            <a:r>
              <a:rPr lang="en-US" sz="1600" i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Asif Ali</a:t>
            </a:r>
            <a:endParaRPr lang="en-US" sz="1600" i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 descr="How capacitor work2"/>
          <p:cNvPicPr>
            <a:picLocks noGrp="1" noChangeAspect="1"/>
          </p:cNvPicPr>
          <p:nvPr>
            <p:ph idx="1"/>
          </p:nvPr>
        </p:nvPicPr>
        <p:blipFill>
          <a:blip r:embed="rId4"/>
          <a:srcRect t="10916"/>
          <a:stretch>
            <a:fillRect/>
          </a:stretch>
        </p:blipFill>
        <p:spPr>
          <a:xfrm>
            <a:off x="0" y="1781810"/>
            <a:ext cx="12108815" cy="46120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533</Words>
  <Application>Microsoft Office PowerPoint</Application>
  <PresentationFormat>Widescreen</PresentationFormat>
  <Paragraphs>172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 </vt:lpstr>
      <vt:lpstr>Agenda</vt:lpstr>
      <vt:lpstr>Objective</vt:lpstr>
      <vt:lpstr>Active and Passive elements</vt:lpstr>
      <vt:lpstr>Capacitor</vt:lpstr>
      <vt:lpstr>Capacitors</vt:lpstr>
      <vt:lpstr>Capacitor</vt:lpstr>
      <vt:lpstr>How capacitor works?</vt:lpstr>
      <vt:lpstr>How capacitor works?</vt:lpstr>
      <vt:lpstr>How capacitor works?</vt:lpstr>
      <vt:lpstr>How capacitor works?</vt:lpstr>
      <vt:lpstr>Meassuring Voltages of Capacitor</vt:lpstr>
      <vt:lpstr>Meassuring Voltages </vt:lpstr>
      <vt:lpstr>How Capacitor works? </vt:lpstr>
      <vt:lpstr>Types of materials used in Capacitors</vt:lpstr>
      <vt:lpstr>Applications of Capacitors</vt:lpstr>
      <vt:lpstr>Capacitors in Series:</vt:lpstr>
      <vt:lpstr>Capacitors in Series:</vt:lpstr>
      <vt:lpstr>Capacitors in Parallel:</vt:lpstr>
      <vt:lpstr>PowerPoint Presentation</vt:lpstr>
      <vt:lpstr>PowerPoint Presentation</vt:lpstr>
      <vt:lpstr>Capacitors in Series and Parallel circuit</vt:lpstr>
      <vt:lpstr>Series and Parallel circuit of Capacitors</vt:lpstr>
      <vt:lpstr>Table used for Series Capacitors:</vt:lpstr>
      <vt:lpstr>Table used for Parallel Capacitors: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Fawad</dc:creator>
  <cp:lastModifiedBy>Engr Asif Ali</cp:lastModifiedBy>
  <cp:revision>891</cp:revision>
  <cp:lastPrinted>2019-02-14T05:58:00Z</cp:lastPrinted>
  <dcterms:created xsi:type="dcterms:W3CDTF">2018-08-18T08:19:00Z</dcterms:created>
  <dcterms:modified xsi:type="dcterms:W3CDTF">2024-02-19T19:56:57Z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78C76BF15DF34F1D97CC4056A0A555D4</vt:lpwstr>
  </property>
  <property fmtid="{D5CDD505-2E9C-101B-9397-08002B2CF9AE}" pid="3" name="KSOProductBuildVer">
    <vt:lpwstr>1033-11.2.0.11341</vt:lpwstr>
  </property>
</Properties>
</file>